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53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7A2-DEB2-4366-9B00-C83D1129F8E6}" type="datetimeFigureOut">
              <a:rPr lang="nl-NL" smtClean="0"/>
              <a:pPr/>
              <a:t>3-12-2013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3C92-4EC1-4018-B2F5-ED908327866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473636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7A2-DEB2-4366-9B00-C83D1129F8E6}" type="datetimeFigureOut">
              <a:rPr lang="nl-NL" smtClean="0"/>
              <a:pPr/>
              <a:t>3-12-2013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3C92-4EC1-4018-B2F5-ED908327866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108937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7A2-DEB2-4366-9B00-C83D1129F8E6}" type="datetimeFigureOut">
              <a:rPr lang="nl-NL" smtClean="0"/>
              <a:pPr/>
              <a:t>3-12-2013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3C92-4EC1-4018-B2F5-ED908327866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1470110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7A2-DEB2-4366-9B00-C83D1129F8E6}" type="datetimeFigureOut">
              <a:rPr lang="nl-NL" smtClean="0"/>
              <a:pPr/>
              <a:t>3-12-2013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3C92-4EC1-4018-B2F5-ED908327866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91906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7A2-DEB2-4366-9B00-C83D1129F8E6}" type="datetimeFigureOut">
              <a:rPr lang="nl-NL" smtClean="0"/>
              <a:pPr/>
              <a:t>3-12-2013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3C92-4EC1-4018-B2F5-ED908327866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511695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7A2-DEB2-4366-9B00-C83D1129F8E6}" type="datetimeFigureOut">
              <a:rPr lang="nl-NL" smtClean="0"/>
              <a:pPr/>
              <a:t>3-12-2013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3C92-4EC1-4018-B2F5-ED908327866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89596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7A2-DEB2-4366-9B00-C83D1129F8E6}" type="datetimeFigureOut">
              <a:rPr lang="nl-NL" smtClean="0"/>
              <a:pPr/>
              <a:t>3-12-2013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3C92-4EC1-4018-B2F5-ED908327866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526574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7A2-DEB2-4366-9B00-C83D1129F8E6}" type="datetimeFigureOut">
              <a:rPr lang="nl-NL" smtClean="0"/>
              <a:pPr/>
              <a:t>3-12-2013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3C92-4EC1-4018-B2F5-ED908327866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621196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7A2-DEB2-4366-9B00-C83D1129F8E6}" type="datetimeFigureOut">
              <a:rPr lang="nl-NL" smtClean="0"/>
              <a:pPr/>
              <a:t>3-12-2013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3C92-4EC1-4018-B2F5-ED908327866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675866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7A2-DEB2-4366-9B00-C83D1129F8E6}" type="datetimeFigureOut">
              <a:rPr lang="nl-NL" smtClean="0"/>
              <a:pPr/>
              <a:t>3-12-2013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3C92-4EC1-4018-B2F5-ED908327866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335722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AF7A2-DEB2-4366-9B00-C83D1129F8E6}" type="datetimeFigureOut">
              <a:rPr lang="nl-NL" smtClean="0"/>
              <a:pPr/>
              <a:t>3-12-2013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3C92-4EC1-4018-B2F5-ED908327866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644244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AF7A2-DEB2-4366-9B00-C83D1129F8E6}" type="datetimeFigureOut">
              <a:rPr lang="nl-NL" smtClean="0"/>
              <a:pPr/>
              <a:t>3-12-2013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33C92-4EC1-4018-B2F5-ED908327866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029854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4067944" y="3212976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latin typeface="Arial" pitchFamily="34" charset="0"/>
                <a:cs typeface="Arial" pitchFamily="34" charset="0"/>
              </a:rPr>
              <a:t>Bloed</a:t>
            </a:r>
            <a:endParaRPr lang="nl-NL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Rechte verbindingslijn met pijl 5"/>
          <p:cNvCxnSpPr/>
          <p:nvPr/>
        </p:nvCxnSpPr>
        <p:spPr>
          <a:xfrm flipH="1" flipV="1">
            <a:off x="3851920" y="2276872"/>
            <a:ext cx="432048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vak 6"/>
          <p:cNvSpPr txBox="1"/>
          <p:nvPr/>
        </p:nvSpPr>
        <p:spPr>
          <a:xfrm>
            <a:off x="2823463" y="1907540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 smtClean="0">
                <a:latin typeface="Arial" pitchFamily="34" charset="0"/>
                <a:cs typeface="Arial" pitchFamily="34" charset="0"/>
              </a:rPr>
              <a:t>Bloedsomloop</a:t>
            </a:r>
            <a:endParaRPr lang="nl-NL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Rechte verbindingslijn met pijl 8"/>
          <p:cNvCxnSpPr/>
          <p:nvPr/>
        </p:nvCxnSpPr>
        <p:spPr>
          <a:xfrm flipH="1" flipV="1">
            <a:off x="3441581" y="1183057"/>
            <a:ext cx="280111" cy="7244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met pijl 10"/>
          <p:cNvCxnSpPr/>
          <p:nvPr/>
        </p:nvCxnSpPr>
        <p:spPr>
          <a:xfrm flipH="1" flipV="1">
            <a:off x="2569981" y="1183057"/>
            <a:ext cx="705875" cy="7244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/>
          <p:cNvSpPr txBox="1"/>
          <p:nvPr/>
        </p:nvSpPr>
        <p:spPr>
          <a:xfrm>
            <a:off x="2052019" y="899428"/>
            <a:ext cx="567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Enkel</a:t>
            </a:r>
            <a:endParaRPr lang="nl-NL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2990787" y="906058"/>
            <a:ext cx="6687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Dubbel</a:t>
            </a:r>
            <a:endParaRPr lang="nl-NL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Rechte verbindingslijn met pijl 19"/>
          <p:cNvCxnSpPr/>
          <p:nvPr/>
        </p:nvCxnSpPr>
        <p:spPr>
          <a:xfrm flipH="1">
            <a:off x="3581636" y="3397642"/>
            <a:ext cx="47806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vak 20"/>
          <p:cNvSpPr txBox="1"/>
          <p:nvPr/>
        </p:nvSpPr>
        <p:spPr>
          <a:xfrm>
            <a:off x="2366771" y="3136032"/>
            <a:ext cx="1309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1400" dirty="0" smtClean="0">
                <a:latin typeface="Arial" pitchFamily="34" charset="0"/>
                <a:cs typeface="Arial" pitchFamily="34" charset="0"/>
              </a:rPr>
              <a:t>Samenstelling</a:t>
            </a:r>
          </a:p>
          <a:p>
            <a:pPr algn="ctr"/>
            <a:r>
              <a:rPr lang="nl-NL" sz="1400" dirty="0" smtClean="0">
                <a:latin typeface="Arial" pitchFamily="34" charset="0"/>
                <a:cs typeface="Arial" pitchFamily="34" charset="0"/>
              </a:rPr>
              <a:t>bloed</a:t>
            </a:r>
            <a:endParaRPr lang="nl-NL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Rechte verbindingslijn met pijl 22"/>
          <p:cNvCxnSpPr/>
          <p:nvPr/>
        </p:nvCxnSpPr>
        <p:spPr>
          <a:xfrm flipH="1" flipV="1">
            <a:off x="2311000" y="2761484"/>
            <a:ext cx="512464" cy="4514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chte verbindingslijn met pijl 24"/>
          <p:cNvCxnSpPr/>
          <p:nvPr/>
        </p:nvCxnSpPr>
        <p:spPr>
          <a:xfrm flipH="1">
            <a:off x="1862608" y="3582308"/>
            <a:ext cx="960856" cy="6387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kstvak 25"/>
          <p:cNvSpPr txBox="1"/>
          <p:nvPr/>
        </p:nvSpPr>
        <p:spPr>
          <a:xfrm>
            <a:off x="1451086" y="2489377"/>
            <a:ext cx="11256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 smtClean="0"/>
              <a:t>Bloedplasma</a:t>
            </a:r>
            <a:endParaRPr lang="nl-NL" sz="1400" dirty="0"/>
          </a:p>
        </p:txBody>
      </p:sp>
      <p:cxnSp>
        <p:nvCxnSpPr>
          <p:cNvPr id="28" name="Rechte verbindingslijn met pijl 27"/>
          <p:cNvCxnSpPr>
            <a:stCxn id="26" idx="0"/>
          </p:cNvCxnSpPr>
          <p:nvPr/>
        </p:nvCxnSpPr>
        <p:spPr>
          <a:xfrm flipH="1" flipV="1">
            <a:off x="1711315" y="1912433"/>
            <a:ext cx="302586" cy="5769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echte verbindingslijn met pijl 29"/>
          <p:cNvCxnSpPr/>
          <p:nvPr/>
        </p:nvCxnSpPr>
        <p:spPr>
          <a:xfrm flipH="1" flipV="1">
            <a:off x="1259632" y="2215317"/>
            <a:ext cx="432048" cy="269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echte verbindingslijn met pijl 31"/>
          <p:cNvCxnSpPr/>
          <p:nvPr/>
        </p:nvCxnSpPr>
        <p:spPr>
          <a:xfrm flipH="1">
            <a:off x="1431451" y="2761484"/>
            <a:ext cx="377458" cy="2174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kstvak 32"/>
          <p:cNvSpPr txBox="1"/>
          <p:nvPr/>
        </p:nvSpPr>
        <p:spPr>
          <a:xfrm>
            <a:off x="683568" y="1412776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Eiwitten</a:t>
            </a:r>
          </a:p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(o.a. fibrinogeen</a:t>
            </a:r>
            <a:r>
              <a:rPr lang="nl-NL" sz="1200" dirty="0" smtClean="0"/>
              <a:t>)</a:t>
            </a:r>
            <a:endParaRPr lang="nl-NL" sz="1200" dirty="0"/>
          </a:p>
        </p:txBody>
      </p:sp>
      <p:sp>
        <p:nvSpPr>
          <p:cNvPr id="34" name="Tekstvak 33"/>
          <p:cNvSpPr txBox="1"/>
          <p:nvPr/>
        </p:nvSpPr>
        <p:spPr>
          <a:xfrm>
            <a:off x="653533" y="1999873"/>
            <a:ext cx="5893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Water</a:t>
            </a:r>
            <a:endParaRPr lang="nl-NL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kstvak 34"/>
          <p:cNvSpPr txBox="1"/>
          <p:nvPr/>
        </p:nvSpPr>
        <p:spPr>
          <a:xfrm>
            <a:off x="369907" y="2548061"/>
            <a:ext cx="127310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1200" dirty="0" smtClean="0">
                <a:latin typeface="Arial" pitchFamily="34" charset="0"/>
                <a:cs typeface="Arial" pitchFamily="34" charset="0"/>
              </a:rPr>
              <a:t>Opgeloste</a:t>
            </a:r>
          </a:p>
          <a:p>
            <a:pPr algn="ctr"/>
            <a:r>
              <a:rPr lang="nl-NL" sz="1200" dirty="0" smtClean="0">
                <a:latin typeface="Arial" pitchFamily="34" charset="0"/>
                <a:cs typeface="Arial" pitchFamily="34" charset="0"/>
              </a:rPr>
              <a:t> stoffen:</a:t>
            </a:r>
          </a:p>
          <a:p>
            <a:pPr algn="ctr"/>
            <a:r>
              <a:rPr lang="nl-NL" sz="12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O</a:t>
            </a:r>
            <a:r>
              <a:rPr lang="nl-NL" sz="1200" baseline="-250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2</a:t>
            </a:r>
          </a:p>
          <a:p>
            <a:pPr algn="ctr">
              <a:spcAft>
                <a:spcPts val="0"/>
              </a:spcAft>
            </a:pPr>
            <a:r>
              <a:rPr lang="nl-NL" sz="12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CO</a:t>
            </a:r>
            <a:r>
              <a:rPr lang="nl-NL" sz="1200" baseline="-250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2</a:t>
            </a:r>
            <a:endParaRPr lang="nl-NL" sz="12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/>
            <a:r>
              <a:rPr lang="nl-NL" sz="1200" dirty="0" smtClean="0">
                <a:latin typeface="Arial" pitchFamily="34" charset="0"/>
                <a:cs typeface="Arial" pitchFamily="34" charset="0"/>
              </a:rPr>
              <a:t>Voedingsstoffen</a:t>
            </a:r>
          </a:p>
          <a:p>
            <a:pPr algn="ctr"/>
            <a:r>
              <a:rPr lang="nl-NL" sz="1200" dirty="0" smtClean="0">
                <a:latin typeface="Arial" pitchFamily="34" charset="0"/>
                <a:cs typeface="Arial" pitchFamily="34" charset="0"/>
              </a:rPr>
              <a:t>Afvalstoffen</a:t>
            </a:r>
          </a:p>
          <a:p>
            <a:pPr algn="ctr"/>
            <a:r>
              <a:rPr lang="nl-NL" sz="1200" dirty="0" smtClean="0">
                <a:latin typeface="Arial" pitchFamily="34" charset="0"/>
                <a:cs typeface="Arial" pitchFamily="34" charset="0"/>
              </a:rPr>
              <a:t>Zouten</a:t>
            </a:r>
            <a:endParaRPr lang="nl-NL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kstvak 36"/>
          <p:cNvSpPr txBox="1"/>
          <p:nvPr/>
        </p:nvSpPr>
        <p:spPr>
          <a:xfrm>
            <a:off x="833897" y="4077072"/>
            <a:ext cx="11855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1400" dirty="0" smtClean="0"/>
              <a:t>Vaste</a:t>
            </a:r>
          </a:p>
          <a:p>
            <a:pPr algn="ctr"/>
            <a:r>
              <a:rPr lang="nl-NL" sz="1400" dirty="0" smtClean="0"/>
              <a:t>Bestanddelen</a:t>
            </a:r>
          </a:p>
        </p:txBody>
      </p:sp>
      <p:cxnSp>
        <p:nvCxnSpPr>
          <p:cNvPr id="40" name="Rechte verbindingslijn met pijl 39"/>
          <p:cNvCxnSpPr/>
          <p:nvPr/>
        </p:nvCxnSpPr>
        <p:spPr>
          <a:xfrm>
            <a:off x="2019478" y="4509120"/>
            <a:ext cx="161779" cy="1800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echte verbindingslijn met pijl 41"/>
          <p:cNvCxnSpPr>
            <a:stCxn id="37" idx="2"/>
          </p:cNvCxnSpPr>
          <p:nvPr/>
        </p:nvCxnSpPr>
        <p:spPr>
          <a:xfrm>
            <a:off x="1426688" y="4600292"/>
            <a:ext cx="435920" cy="8449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chte verbindingslijn met pijl 43"/>
          <p:cNvCxnSpPr/>
          <p:nvPr/>
        </p:nvCxnSpPr>
        <p:spPr>
          <a:xfrm flipH="1">
            <a:off x="833897" y="4600292"/>
            <a:ext cx="172562" cy="11329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kstvak 45"/>
          <p:cNvSpPr txBox="1"/>
          <p:nvPr/>
        </p:nvSpPr>
        <p:spPr>
          <a:xfrm>
            <a:off x="2218798" y="4561093"/>
            <a:ext cx="2340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Rode bloedcellen:</a:t>
            </a:r>
          </a:p>
          <a:p>
            <a:pPr lvl="0" algn="ctr"/>
            <a:r>
              <a:rPr lang="nl-NL" sz="1200" dirty="0" smtClean="0">
                <a:latin typeface="Arial" pitchFamily="34" charset="0"/>
                <a:cs typeface="Arial" pitchFamily="34" charset="0"/>
              </a:rPr>
              <a:t>Hemoglobine voor transport </a:t>
            </a:r>
            <a:r>
              <a:rPr lang="nl-NL" sz="1200" dirty="0" smtClean="0">
                <a:solidFill>
                  <a:prstClr val="black"/>
                </a:solidFill>
                <a:latin typeface="Arial" pitchFamily="34" charset="0"/>
                <a:ea typeface="Calibri"/>
                <a:cs typeface="Arial" pitchFamily="34" charset="0"/>
              </a:rPr>
              <a:t>O</a:t>
            </a:r>
            <a:r>
              <a:rPr lang="nl-NL" sz="1200" baseline="-25000" dirty="0" smtClean="0">
                <a:solidFill>
                  <a:prstClr val="black"/>
                </a:solidFill>
                <a:latin typeface="Arial" pitchFamily="34" charset="0"/>
                <a:ea typeface="Calibri"/>
                <a:cs typeface="Arial" pitchFamily="34" charset="0"/>
              </a:rPr>
              <a:t>2</a:t>
            </a:r>
            <a:endParaRPr lang="nl-NL" sz="1200" baseline="-25000" dirty="0">
              <a:solidFill>
                <a:prstClr val="black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47" name="Tekstvak 46"/>
          <p:cNvSpPr txBox="1"/>
          <p:nvPr/>
        </p:nvSpPr>
        <p:spPr>
          <a:xfrm>
            <a:off x="1895198" y="5166774"/>
            <a:ext cx="1803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Witte bloedcellen:</a:t>
            </a:r>
          </a:p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Bestrijden ziektekiemen</a:t>
            </a:r>
          </a:p>
        </p:txBody>
      </p:sp>
      <p:cxnSp>
        <p:nvCxnSpPr>
          <p:cNvPr id="49" name="Rechte verbindingslijn met pijl 48"/>
          <p:cNvCxnSpPr/>
          <p:nvPr/>
        </p:nvCxnSpPr>
        <p:spPr>
          <a:xfrm flipV="1">
            <a:off x="3820667" y="5301208"/>
            <a:ext cx="247277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echte verbindingslijn met pijl 50"/>
          <p:cNvCxnSpPr/>
          <p:nvPr/>
        </p:nvCxnSpPr>
        <p:spPr>
          <a:xfrm>
            <a:off x="3820667" y="5445224"/>
            <a:ext cx="23903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kstvak 51"/>
          <p:cNvSpPr txBox="1"/>
          <p:nvPr/>
        </p:nvSpPr>
        <p:spPr>
          <a:xfrm>
            <a:off x="4088437" y="5102530"/>
            <a:ext cx="17956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Fagocytose (algemeen)</a:t>
            </a:r>
            <a:endParaRPr lang="nl-NL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kstvak 52"/>
          <p:cNvSpPr txBox="1"/>
          <p:nvPr/>
        </p:nvSpPr>
        <p:spPr>
          <a:xfrm>
            <a:off x="4088437" y="5502423"/>
            <a:ext cx="1650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nl-NL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Produceren</a:t>
            </a:r>
          </a:p>
          <a:p>
            <a:pPr lvl="0"/>
            <a:r>
              <a:rPr lang="nl-NL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Antistoffen (specifiek)</a:t>
            </a:r>
            <a:endParaRPr lang="nl-NL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kstvak 53"/>
          <p:cNvSpPr txBox="1"/>
          <p:nvPr/>
        </p:nvSpPr>
        <p:spPr>
          <a:xfrm>
            <a:off x="566688" y="5687089"/>
            <a:ext cx="2045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Bloedplaatjes:</a:t>
            </a:r>
          </a:p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Stof + fibrinogeen </a:t>
            </a:r>
            <a:r>
              <a:rPr lang="nl-NL" sz="12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fibrine</a:t>
            </a:r>
            <a:endParaRPr lang="nl-NL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6" name="Rechte verbindingslijn met pijl 55"/>
          <p:cNvCxnSpPr/>
          <p:nvPr/>
        </p:nvCxnSpPr>
        <p:spPr>
          <a:xfrm>
            <a:off x="4559054" y="5964088"/>
            <a:ext cx="241783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kstvak 57"/>
          <p:cNvSpPr txBox="1"/>
          <p:nvPr/>
        </p:nvSpPr>
        <p:spPr>
          <a:xfrm>
            <a:off x="3871276" y="6056421"/>
            <a:ext cx="2880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1200" dirty="0" smtClean="0">
                <a:latin typeface="Arial" pitchFamily="34" charset="0"/>
                <a:cs typeface="Arial" pitchFamily="34" charset="0"/>
              </a:rPr>
              <a:t>Immuniteit: </a:t>
            </a:r>
          </a:p>
          <a:p>
            <a:pPr algn="ctr"/>
            <a:r>
              <a:rPr lang="nl-NL" sz="1200" dirty="0" smtClean="0">
                <a:latin typeface="Arial" pitchFamily="34" charset="0"/>
                <a:cs typeface="Arial" pitchFamily="34" charset="0"/>
              </a:rPr>
              <a:t>natuurlijk (ziekte) of kunstmatig (vaccin)</a:t>
            </a:r>
            <a:endParaRPr lang="nl-NL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0" name="Rechte verbindingslijn met pijl 59"/>
          <p:cNvCxnSpPr/>
          <p:nvPr/>
        </p:nvCxnSpPr>
        <p:spPr>
          <a:xfrm flipV="1">
            <a:off x="4577513" y="2349901"/>
            <a:ext cx="489077" cy="8906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kstvak 61"/>
          <p:cNvSpPr txBox="1"/>
          <p:nvPr/>
        </p:nvSpPr>
        <p:spPr>
          <a:xfrm>
            <a:off x="4507378" y="2072276"/>
            <a:ext cx="12987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 smtClean="0">
                <a:latin typeface="Arial" pitchFamily="34" charset="0"/>
                <a:cs typeface="Arial" pitchFamily="34" charset="0"/>
              </a:rPr>
              <a:t>Bloedgroepen</a:t>
            </a:r>
            <a:endParaRPr lang="nl-NL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4" name="Rechte verbindingslijn met pijl 63"/>
          <p:cNvCxnSpPr/>
          <p:nvPr/>
        </p:nvCxnSpPr>
        <p:spPr>
          <a:xfrm flipH="1" flipV="1">
            <a:off x="4679945" y="1183058"/>
            <a:ext cx="385041" cy="878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echte verbindingslijn met pijl 66"/>
          <p:cNvCxnSpPr/>
          <p:nvPr/>
        </p:nvCxnSpPr>
        <p:spPr>
          <a:xfrm flipV="1">
            <a:off x="5311734" y="1508525"/>
            <a:ext cx="250221" cy="5529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Rechte verbindingslijn met pijl 68"/>
          <p:cNvCxnSpPr/>
          <p:nvPr/>
        </p:nvCxnSpPr>
        <p:spPr>
          <a:xfrm flipV="1">
            <a:off x="5404437" y="1808787"/>
            <a:ext cx="679731" cy="2526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Rechte verbindingslijn met pijl 70"/>
          <p:cNvCxnSpPr/>
          <p:nvPr/>
        </p:nvCxnSpPr>
        <p:spPr>
          <a:xfrm flipV="1">
            <a:off x="5806131" y="2215317"/>
            <a:ext cx="350045" cy="108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kstvak 71"/>
          <p:cNvSpPr txBox="1"/>
          <p:nvPr/>
        </p:nvSpPr>
        <p:spPr>
          <a:xfrm>
            <a:off x="4248140" y="899427"/>
            <a:ext cx="18444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nl-NL" sz="1200" dirty="0" smtClean="0">
                <a:latin typeface="Arial" pitchFamily="34" charset="0"/>
                <a:cs typeface="Arial" pitchFamily="34" charset="0"/>
              </a:rPr>
              <a:t>: antigen A – antistof B</a:t>
            </a:r>
            <a:endParaRPr lang="nl-NL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kstvak 74"/>
          <p:cNvSpPr txBox="1"/>
          <p:nvPr/>
        </p:nvSpPr>
        <p:spPr>
          <a:xfrm>
            <a:off x="5409777" y="1192037"/>
            <a:ext cx="18433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nl-NL" sz="1200" dirty="0" smtClean="0">
                <a:latin typeface="Arial" pitchFamily="34" charset="0"/>
                <a:cs typeface="Arial" pitchFamily="34" charset="0"/>
              </a:rPr>
              <a:t>: antigen B – antistof A</a:t>
            </a:r>
            <a:endParaRPr lang="nl-NL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kstvak 75"/>
          <p:cNvSpPr txBox="1"/>
          <p:nvPr/>
        </p:nvSpPr>
        <p:spPr>
          <a:xfrm>
            <a:off x="6165076" y="1604656"/>
            <a:ext cx="28516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b="1" dirty="0" smtClean="0">
                <a:latin typeface="Arial" pitchFamily="34" charset="0"/>
                <a:cs typeface="Arial" pitchFamily="34" charset="0"/>
              </a:rPr>
              <a:t>AB</a:t>
            </a:r>
            <a:r>
              <a:rPr lang="nl-NL" sz="1200" dirty="0" smtClean="0">
                <a:latin typeface="Arial" pitchFamily="34" charset="0"/>
                <a:cs typeface="Arial" pitchFamily="34" charset="0"/>
              </a:rPr>
              <a:t>: antigenen A + B – geen antistoffen</a:t>
            </a:r>
            <a:endParaRPr lang="nl-NL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kstvak 76"/>
          <p:cNvSpPr txBox="1"/>
          <p:nvPr/>
        </p:nvSpPr>
        <p:spPr>
          <a:xfrm>
            <a:off x="6248207" y="2047016"/>
            <a:ext cx="27634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nl-NL" sz="1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nl-NL" sz="1200" dirty="0" smtClean="0">
                <a:latin typeface="Arial" pitchFamily="34" charset="0"/>
                <a:cs typeface="Arial" pitchFamily="34" charset="0"/>
              </a:rPr>
              <a:t>geen antigenen – antistoffen A + B</a:t>
            </a:r>
            <a:endParaRPr lang="nl-NL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kstvak 78"/>
          <p:cNvSpPr txBox="1"/>
          <p:nvPr/>
        </p:nvSpPr>
        <p:spPr>
          <a:xfrm>
            <a:off x="6608089" y="526115"/>
            <a:ext cx="1827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1200" u="sng" dirty="0" smtClean="0">
                <a:latin typeface="Arial" pitchFamily="34" charset="0"/>
                <a:cs typeface="Arial" pitchFamily="34" charset="0"/>
              </a:rPr>
              <a:t>Let op bij bloedgroepen:</a:t>
            </a:r>
          </a:p>
          <a:p>
            <a:pPr algn="ctr"/>
            <a:r>
              <a:rPr lang="nl-NL" sz="1200" u="sng" dirty="0" smtClean="0">
                <a:latin typeface="Arial" pitchFamily="34" charset="0"/>
                <a:cs typeface="Arial" pitchFamily="34" charset="0"/>
              </a:rPr>
              <a:t>Bloedfactor = antigen</a:t>
            </a:r>
            <a:endParaRPr lang="nl-NL" sz="1200" u="sng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1" name="Rechte verbindingslijn met pijl 80"/>
          <p:cNvCxnSpPr/>
          <p:nvPr/>
        </p:nvCxnSpPr>
        <p:spPr>
          <a:xfrm>
            <a:off x="4893811" y="3395261"/>
            <a:ext cx="6777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kstvak 81"/>
          <p:cNvSpPr txBox="1"/>
          <p:nvPr/>
        </p:nvSpPr>
        <p:spPr>
          <a:xfrm>
            <a:off x="5595470" y="3238177"/>
            <a:ext cx="7713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 smtClean="0">
                <a:latin typeface="Arial" pitchFamily="34" charset="0"/>
                <a:cs typeface="Arial" pitchFamily="34" charset="0"/>
              </a:rPr>
              <a:t>Ziekten</a:t>
            </a:r>
            <a:endParaRPr lang="nl-NL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Tekstvak 82"/>
          <p:cNvSpPr txBox="1"/>
          <p:nvPr/>
        </p:nvSpPr>
        <p:spPr>
          <a:xfrm>
            <a:off x="6608089" y="2489377"/>
            <a:ext cx="1283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Te weinig bloed:</a:t>
            </a:r>
          </a:p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bloedtransfusie</a:t>
            </a:r>
            <a:endParaRPr lang="nl-NL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5" name="Rechte verbindingslijn met pijl 84"/>
          <p:cNvCxnSpPr/>
          <p:nvPr/>
        </p:nvCxnSpPr>
        <p:spPr>
          <a:xfrm flipV="1">
            <a:off x="6156176" y="2870217"/>
            <a:ext cx="451913" cy="3703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echte verbindingslijn met pijl 86"/>
          <p:cNvCxnSpPr/>
          <p:nvPr/>
        </p:nvCxnSpPr>
        <p:spPr>
          <a:xfrm>
            <a:off x="6382132" y="3392065"/>
            <a:ext cx="3700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kstvak 87"/>
          <p:cNvSpPr txBox="1"/>
          <p:nvPr/>
        </p:nvSpPr>
        <p:spPr>
          <a:xfrm>
            <a:off x="6842127" y="3136032"/>
            <a:ext cx="1359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1200" dirty="0" smtClean="0">
                <a:latin typeface="Arial" pitchFamily="34" charset="0"/>
                <a:cs typeface="Arial" pitchFamily="34" charset="0"/>
              </a:rPr>
              <a:t>Trombose: </a:t>
            </a:r>
          </a:p>
          <a:p>
            <a:pPr algn="ctr"/>
            <a:r>
              <a:rPr lang="nl-NL" sz="1200" dirty="0" smtClean="0">
                <a:latin typeface="Arial" pitchFamily="34" charset="0"/>
                <a:cs typeface="Arial" pitchFamily="34" charset="0"/>
              </a:rPr>
              <a:t>Spontane stolling</a:t>
            </a:r>
            <a:endParaRPr lang="nl-NL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0" name="Rechte verbindingslijn met pijl 89"/>
          <p:cNvCxnSpPr/>
          <p:nvPr/>
        </p:nvCxnSpPr>
        <p:spPr>
          <a:xfrm>
            <a:off x="6248207" y="3545954"/>
            <a:ext cx="359882" cy="2430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kstvak 90"/>
          <p:cNvSpPr txBox="1"/>
          <p:nvPr/>
        </p:nvSpPr>
        <p:spPr>
          <a:xfrm>
            <a:off x="6727801" y="3670865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1200" dirty="0" smtClean="0">
                <a:latin typeface="Arial" pitchFamily="34" charset="0"/>
                <a:cs typeface="Arial" pitchFamily="34" charset="0"/>
              </a:rPr>
              <a:t>Hemofilie:</a:t>
            </a:r>
          </a:p>
          <a:p>
            <a:pPr algn="ctr"/>
            <a:r>
              <a:rPr lang="nl-NL" sz="1200" dirty="0" smtClean="0">
                <a:latin typeface="Arial" pitchFamily="34" charset="0"/>
                <a:cs typeface="Arial" pitchFamily="34" charset="0"/>
              </a:rPr>
              <a:t>geen stolling</a:t>
            </a:r>
            <a:endParaRPr lang="nl-NL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4" name="Rechte verbindingslijn met pijl 93"/>
          <p:cNvCxnSpPr/>
          <p:nvPr/>
        </p:nvCxnSpPr>
        <p:spPr>
          <a:xfrm>
            <a:off x="5981153" y="3597697"/>
            <a:ext cx="586009" cy="7409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kstvak 94"/>
          <p:cNvSpPr txBox="1"/>
          <p:nvPr/>
        </p:nvSpPr>
        <p:spPr>
          <a:xfrm>
            <a:off x="6636366" y="4185954"/>
            <a:ext cx="1565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Bloedarmoede: </a:t>
            </a:r>
          </a:p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Tekort hemoglobine/</a:t>
            </a:r>
          </a:p>
          <a:p>
            <a:r>
              <a:rPr lang="nl-NL" sz="1200" dirty="0">
                <a:latin typeface="Arial" pitchFamily="34" charset="0"/>
                <a:cs typeface="Arial" pitchFamily="34" charset="0"/>
              </a:rPr>
              <a:t>r</a:t>
            </a:r>
            <a:r>
              <a:rPr lang="nl-NL" sz="1200" dirty="0" smtClean="0">
                <a:latin typeface="Arial" pitchFamily="34" charset="0"/>
                <a:cs typeface="Arial" pitchFamily="34" charset="0"/>
              </a:rPr>
              <a:t>ode bloedcellen</a:t>
            </a:r>
            <a:endParaRPr lang="nl-NL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7" name="Rechte verbindingslijn met pijl 96"/>
          <p:cNvCxnSpPr/>
          <p:nvPr/>
        </p:nvCxnSpPr>
        <p:spPr>
          <a:xfrm>
            <a:off x="5806131" y="3597697"/>
            <a:ext cx="622017" cy="14250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kstvak 97"/>
          <p:cNvSpPr txBox="1"/>
          <p:nvPr/>
        </p:nvSpPr>
        <p:spPr>
          <a:xfrm>
            <a:off x="6428148" y="4832285"/>
            <a:ext cx="1818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Leukemie:</a:t>
            </a:r>
          </a:p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Ongeremde deling </a:t>
            </a:r>
          </a:p>
          <a:p>
            <a:r>
              <a:rPr lang="nl-NL" sz="1200" dirty="0" smtClean="0">
                <a:latin typeface="Arial" pitchFamily="34" charset="0"/>
                <a:cs typeface="Arial" pitchFamily="34" charset="0"/>
              </a:rPr>
              <a:t>onrijpe witte bloedcellen</a:t>
            </a:r>
            <a:endParaRPr lang="nl-NL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0" name="Rechte verbindingslijn met pijl 99"/>
          <p:cNvCxnSpPr>
            <a:stCxn id="4" idx="2"/>
          </p:cNvCxnSpPr>
          <p:nvPr/>
        </p:nvCxnSpPr>
        <p:spPr>
          <a:xfrm flipH="1">
            <a:off x="4480877" y="3582308"/>
            <a:ext cx="1" cy="3193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kstvak 102"/>
          <p:cNvSpPr txBox="1"/>
          <p:nvPr/>
        </p:nvSpPr>
        <p:spPr>
          <a:xfrm>
            <a:off x="3850921" y="3888218"/>
            <a:ext cx="11881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1400" dirty="0" smtClean="0">
                <a:latin typeface="Arial" pitchFamily="34" charset="0"/>
                <a:cs typeface="Arial" pitchFamily="34" charset="0"/>
              </a:rPr>
              <a:t>Stamcellen </a:t>
            </a:r>
          </a:p>
          <a:p>
            <a:pPr algn="ctr"/>
            <a:r>
              <a:rPr lang="nl-NL" sz="1400" dirty="0" smtClean="0">
                <a:latin typeface="Arial" pitchFamily="34" charset="0"/>
                <a:cs typeface="Arial" pitchFamily="34" charset="0"/>
              </a:rPr>
              <a:t>In beenmerg</a:t>
            </a:r>
            <a:endParaRPr lang="nl-NL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5" name="Rechte verbindingslijn met pijl 104"/>
          <p:cNvCxnSpPr/>
          <p:nvPr/>
        </p:nvCxnSpPr>
        <p:spPr>
          <a:xfrm flipH="1">
            <a:off x="3036826" y="4310227"/>
            <a:ext cx="783841" cy="2657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Rechte verbindingslijn met pijl 106"/>
          <p:cNvCxnSpPr/>
          <p:nvPr/>
        </p:nvCxnSpPr>
        <p:spPr>
          <a:xfrm flipH="1">
            <a:off x="3388926" y="4471617"/>
            <a:ext cx="555380" cy="9015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Rechte verbindingslijn met pijl 108"/>
          <p:cNvCxnSpPr/>
          <p:nvPr/>
        </p:nvCxnSpPr>
        <p:spPr>
          <a:xfrm flipH="1">
            <a:off x="1808909" y="4411438"/>
            <a:ext cx="2062367" cy="1321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4706586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136</Words>
  <Application>Microsoft Office PowerPoint</Application>
  <PresentationFormat>Diavoorstelling (4:3)</PresentationFormat>
  <Paragraphs>52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Beheerder</dc:creator>
  <cp:lastModifiedBy>stt</cp:lastModifiedBy>
  <cp:revision>8</cp:revision>
  <dcterms:created xsi:type="dcterms:W3CDTF">2011-03-13T10:18:42Z</dcterms:created>
  <dcterms:modified xsi:type="dcterms:W3CDTF">2013-12-03T09:34:45Z</dcterms:modified>
</cp:coreProperties>
</file>